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56" r:id="rId4"/>
    <p:sldId id="259" r:id="rId5"/>
    <p:sldId id="260" r:id="rId6"/>
    <p:sldId id="265" r:id="rId7"/>
    <p:sldId id="262" r:id="rId8"/>
    <p:sldId id="263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F151"/>
    <a:srgbClr val="0099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7204948946738539E-4"/>
          <c:y val="2.6463885145539191E-2"/>
          <c:w val="0.6508623361716257"/>
          <c:h val="0.97349847117477817"/>
        </c:manualLayout>
      </c:layout>
      <c:pie3DChart>
        <c:varyColors val="1"/>
        <c:ser>
          <c:idx val="0"/>
          <c:order val="0"/>
          <c:tx>
            <c:strRef>
              <c:f>Лист1!$A$5:$B$5</c:f>
              <c:strCache>
                <c:ptCount val="1"/>
                <c:pt idx="0">
                  <c:v>мытье посуды 10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explosion val="14"/>
          <c:dPt>
            <c:idx val="1"/>
            <c:spPr>
              <a:ln>
                <a:noFill/>
              </a:ln>
            </c:spPr>
          </c:dPt>
          <c:dLbls>
            <c:spPr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личная гигиена</c:v>
                </c:pt>
                <c:pt idx="1">
                  <c:v>туалет</c:v>
                </c:pt>
                <c:pt idx="2">
                  <c:v>стирка</c:v>
                </c:pt>
                <c:pt idx="3">
                  <c:v>мытье посуды</c:v>
                </c:pt>
                <c:pt idx="4">
                  <c:v>питье и приготовление пищи</c:v>
                </c:pt>
                <c:pt idx="5">
                  <c:v>прочие расходы воды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35</c:v>
                </c:pt>
                <c:pt idx="1">
                  <c:v>32</c:v>
                </c:pt>
                <c:pt idx="2">
                  <c:v>12</c:v>
                </c:pt>
                <c:pt idx="3">
                  <c:v>10</c:v>
                </c:pt>
                <c:pt idx="4">
                  <c:v>3</c:v>
                </c:pt>
                <c:pt idx="5">
                  <c:v>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3776488060953074"/>
          <c:y val="5.3127527706883233E-2"/>
          <c:w val="0.36068924147914133"/>
          <c:h val="0.94659742751794596"/>
        </c:manualLayout>
      </c:layout>
      <c:txPr>
        <a:bodyPr/>
        <a:lstStyle/>
        <a:p>
          <a:pPr>
            <a:defRPr sz="2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08157-8EEF-40A7-B664-A7900DFE119A}" type="datetimeFigureOut">
              <a:rPr lang="ru-RU" smtClean="0"/>
              <a:pPr/>
              <a:t>09.05.2011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43A07-6E0B-4A03-8C7E-A64088DCD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0" y="285750"/>
            <a:ext cx="9144000" cy="6572250"/>
          </a:xfrm>
          <a:prstGeom prst="donu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2725737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</a:t>
            </a:r>
            <a:b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мы используем</a:t>
            </a:r>
            <a:b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воду?</a:t>
            </a:r>
            <a:endParaRPr lang="ru-RU" sz="7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1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        Исследовать использование воды в быту и 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расход воды на одного человека.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714752"/>
            <a:ext cx="3933825" cy="2846705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214678" y="4714884"/>
            <a:ext cx="1643074" cy="1500198"/>
          </a:xfrm>
          <a:prstGeom prst="ellipse">
            <a:avLst/>
          </a:prstGeom>
          <a:gradFill>
            <a:gsLst>
              <a:gs pos="12000">
                <a:srgbClr val="00B0F0"/>
              </a:gs>
              <a:gs pos="80000">
                <a:srgbClr val="0066FF"/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tx2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  <a:softEdge rad="127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9957378">
            <a:off x="2973738" y="5153748"/>
            <a:ext cx="714932" cy="1277711"/>
          </a:xfrm>
          <a:prstGeom prst="moon">
            <a:avLst>
              <a:gd name="adj" fmla="val 7347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есяц 8"/>
          <p:cNvSpPr/>
          <p:nvPr/>
        </p:nvSpPr>
        <p:spPr>
          <a:xfrm rot="12235065">
            <a:off x="4406984" y="5128452"/>
            <a:ext cx="704388" cy="1245190"/>
          </a:xfrm>
          <a:prstGeom prst="moon">
            <a:avLst>
              <a:gd name="adj" fmla="val 70840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14422"/>
            <a:ext cx="75009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Вода</a:t>
            </a:r>
            <a:r>
              <a:rPr lang="ru-RU" sz="2800" dirty="0" smtClean="0"/>
              <a:t> - на первый взгляд простейшее </a:t>
            </a:r>
            <a:r>
              <a:rPr lang="ru-RU" sz="2800" i="1" dirty="0" smtClean="0"/>
              <a:t>химическое соединение двух атомов водорода </a:t>
            </a:r>
            <a:r>
              <a:rPr lang="ru-RU" sz="2800" dirty="0" smtClean="0"/>
              <a:t>и </a:t>
            </a:r>
            <a:r>
              <a:rPr lang="ru-RU" sz="2800" i="1" dirty="0" smtClean="0"/>
              <a:t>одного атома кислорода </a:t>
            </a:r>
            <a:r>
              <a:rPr lang="ru-RU" sz="2800" dirty="0" smtClean="0"/>
              <a:t>- является, без всякого преувеличения, </a:t>
            </a:r>
            <a:r>
              <a:rPr lang="ru-RU" sz="2800" dirty="0" smtClean="0">
                <a:solidFill>
                  <a:srgbClr val="C00000"/>
                </a:solidFill>
              </a:rPr>
              <a:t>основой жизни на Земле</a:t>
            </a:r>
            <a:r>
              <a:rPr lang="ru-RU" sz="2800" dirty="0" smtClean="0"/>
              <a:t>. </a:t>
            </a:r>
          </a:p>
          <a:p>
            <a:pPr lvl="0"/>
            <a:r>
              <a:rPr lang="ru-RU" sz="2800" dirty="0" smtClean="0"/>
              <a:t>   Не случайно ученые </a:t>
            </a:r>
            <a:r>
              <a:rPr lang="ru-RU" sz="2800" i="1" dirty="0" smtClean="0"/>
              <a:t>в поисках форм жизни </a:t>
            </a:r>
            <a:r>
              <a:rPr lang="ru-RU" sz="2800" dirty="0" smtClean="0"/>
              <a:t>на других планетах солнечной системы столько усилий направляют на </a:t>
            </a:r>
            <a:r>
              <a:rPr lang="ru-RU" sz="2800" i="1" dirty="0" smtClean="0"/>
              <a:t>обнаружение следов воды. </a:t>
            </a:r>
            <a:endParaRPr lang="ru-RU" sz="2800" i="1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 жизни на Земле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42853"/>
            <a:ext cx="8229600" cy="392909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        В нашей повседневной жизни мы сталкиваемся с водой постоянно! </a:t>
            </a:r>
          </a:p>
          <a:p>
            <a:pPr>
              <a:buNone/>
            </a:pPr>
            <a:endParaRPr lang="ru-RU" sz="60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643315"/>
            <a:ext cx="4714908" cy="3071833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6572272"/>
          </a:xfrm>
          <a:prstGeom prst="frame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857232"/>
            <a:ext cx="7429552" cy="51435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3300" dirty="0" smtClean="0"/>
              <a:t>Регулирует температуру тела.</a:t>
            </a:r>
          </a:p>
          <a:p>
            <a:pPr lvl="0"/>
            <a:r>
              <a:rPr lang="ru-RU" sz="3300" dirty="0" smtClean="0"/>
              <a:t>Увлажняет воздух.</a:t>
            </a:r>
          </a:p>
          <a:p>
            <a:pPr lvl="0"/>
            <a:r>
              <a:rPr lang="ru-RU" sz="3300" dirty="0" smtClean="0"/>
              <a:t>Обеспечивает доставку питательных веществ и кислорода ко всем клеткам тела.</a:t>
            </a:r>
          </a:p>
          <a:p>
            <a:pPr lvl="0"/>
            <a:r>
              <a:rPr lang="ru-RU" sz="3300" dirty="0" smtClean="0"/>
              <a:t>Защищает и буферизирует жизненно важные органы.</a:t>
            </a:r>
          </a:p>
          <a:p>
            <a:pPr lvl="0"/>
            <a:r>
              <a:rPr lang="ru-RU" sz="3300" dirty="0" smtClean="0"/>
              <a:t>Помогает преобразовывать пищу в энергию.</a:t>
            </a:r>
          </a:p>
          <a:p>
            <a:pPr lvl="0"/>
            <a:r>
              <a:rPr lang="ru-RU" sz="3300" dirty="0" smtClean="0"/>
              <a:t>Помогает питательным веществам усваиваться органами.</a:t>
            </a:r>
          </a:p>
          <a:p>
            <a:pPr lvl="0"/>
            <a:r>
              <a:rPr lang="ru-RU" sz="3300" dirty="0" smtClean="0"/>
              <a:t>Выводит шлаки и отходы процессов жизнедеятельности.</a:t>
            </a:r>
          </a:p>
          <a:p>
            <a:endParaRPr lang="ru-RU" sz="3300" dirty="0"/>
          </a:p>
        </p:txBody>
      </p:sp>
      <p:sp>
        <p:nvSpPr>
          <p:cNvPr id="6" name="Овал 5"/>
          <p:cNvSpPr/>
          <p:nvPr/>
        </p:nvSpPr>
        <p:spPr>
          <a:xfrm>
            <a:off x="8643966" y="192880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99FF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rgbClr val="0099FF"/>
              </a:gs>
            </a:gsLst>
            <a:lin ang="16200000" scaled="1"/>
          </a:gradFill>
          <a:ln w="31750">
            <a:solidFill>
              <a:srgbClr val="0066FF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применения воды в быту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4250529" y="1464455"/>
            <a:ext cx="928694" cy="857256"/>
          </a:xfrm>
          <a:prstGeom prst="rightArrow">
            <a:avLst/>
          </a:prstGeom>
          <a:gradFill>
            <a:gsLst>
              <a:gs pos="0">
                <a:srgbClr val="0066FF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rgbClr val="0066FF"/>
              </a:gs>
            </a:gsLst>
            <a:lin ang="5400000" scaled="1"/>
          </a:gra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5400000">
            <a:off x="1107257" y="1464455"/>
            <a:ext cx="928694" cy="857256"/>
          </a:xfrm>
          <a:prstGeom prst="rightArrow">
            <a:avLst/>
          </a:prstGeom>
          <a:gradFill>
            <a:gsLst>
              <a:gs pos="0">
                <a:srgbClr val="0066FF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rgbClr val="0066FF"/>
              </a:gs>
            </a:gsLst>
            <a:lin ang="5400000" scaled="1"/>
          </a:gra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7250925" y="1464455"/>
            <a:ext cx="928694" cy="857256"/>
          </a:xfrm>
          <a:prstGeom prst="rightArrow">
            <a:avLst/>
          </a:prstGeom>
          <a:gradFill>
            <a:gsLst>
              <a:gs pos="0">
                <a:srgbClr val="0066FF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rgbClr val="0066FF"/>
              </a:gs>
            </a:gsLst>
            <a:lin ang="5400000" scaled="1"/>
          </a:gra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2357430"/>
            <a:ext cx="2786082" cy="4357718"/>
          </a:xfrm>
          <a:prstGeom prst="rect">
            <a:avLst/>
          </a:prstGeom>
          <a:gradFill flip="none" rotWithShape="1">
            <a:gsLst>
              <a:gs pos="0">
                <a:srgbClr val="0099FF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ЕДА И НАПИТКИ: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Питье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Приготовление пищи и напитков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Полив цветов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Приготовление пищи для животных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2357430"/>
            <a:ext cx="3000396" cy="4357718"/>
          </a:xfrm>
          <a:prstGeom prst="rect">
            <a:avLst/>
          </a:prstGeom>
          <a:gradFill flip="none" rotWithShape="1">
            <a:gsLst>
              <a:gs pos="0">
                <a:srgbClr val="0099FF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3500000" scaled="1"/>
            <a:tileRect/>
          </a:gra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ГИГИЕНА: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Купание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Стирка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Мытье посуды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Мытье продуктов для приготовления пищи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15074" y="2357430"/>
            <a:ext cx="2786082" cy="4357718"/>
          </a:xfrm>
          <a:prstGeom prst="rect">
            <a:avLst/>
          </a:prstGeom>
          <a:gradFill flip="none" rotWithShape="1">
            <a:gsLst>
              <a:gs pos="0">
                <a:srgbClr val="0099FF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3500000" scaled="1"/>
            <a:tileRect/>
          </a:gra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ТЕХНИЧЕСКИЕ ЦЕЛИ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Уборка помещения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 Смывание унитаза</a:t>
            </a: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5000636"/>
            <a:ext cx="2732405" cy="1675765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214950"/>
            <a:ext cx="1522095" cy="1448435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4071942"/>
            <a:ext cx="1236980" cy="1236980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</p:spPr>
      </p:pic>
      <p:pic>
        <p:nvPicPr>
          <p:cNvPr id="13" name="Рисунок 12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5000636"/>
            <a:ext cx="1712595" cy="1685925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Примерное расходование воды одного человека в сутки 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500174"/>
          <a:ext cx="8286809" cy="4980533"/>
        </p:xfrm>
        <a:graphic>
          <a:graphicData uri="http://schemas.openxmlformats.org/drawingml/2006/table">
            <a:tbl>
              <a:tblPr/>
              <a:tblGrid>
                <a:gridCol w="5286413"/>
                <a:gridCol w="1849701"/>
                <a:gridCol w="1150695"/>
              </a:tblGrid>
              <a:tr h="928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Категории использования воды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Кол-во 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 литрах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8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Личная </a:t>
                      </a:r>
                      <a:r>
                        <a:rPr lang="ru-RU" sz="2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гигиена.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Туалет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45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32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Стирка 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Мытье посуды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48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Питье и приготовление пищи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2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Прочие расходы (уборка, поливка цветов и т.п.)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</a:t>
                      </a:r>
                      <a:endParaRPr lang="ru-RU" sz="2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Всего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F1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141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F1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F1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Примерное расходование воды одного человека в сутки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282" y="1357298"/>
          <a:ext cx="8715436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2000264" cy="2643182"/>
          </a:xfrm>
          <a:prstGeom prst="ellipse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785926"/>
            <a:ext cx="8715436" cy="4929222"/>
          </a:xfrm>
        </p:spPr>
        <p:txBody>
          <a:bodyPr>
            <a:normAutofit/>
          </a:bodyPr>
          <a:lstStyle/>
          <a:p>
            <a:pPr lvl="0"/>
            <a:endParaRPr lang="ru-RU" dirty="0" smtClean="0">
              <a:solidFill>
                <a:srgbClr val="C00000"/>
              </a:solidFill>
            </a:endParaRP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Умываясь и купаясь,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 стирая и моя посуду, 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убирая   квартиру, что 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92869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4214818"/>
            <a:ext cx="7215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«Капля воды дороже алмаза». </a:t>
            </a:r>
          </a:p>
          <a:p>
            <a:r>
              <a:rPr lang="ru-RU" sz="4000" dirty="0" smtClean="0">
                <a:solidFill>
                  <a:srgbClr val="C00000"/>
                </a:solidFill>
              </a:rPr>
              <a:t>                                </a:t>
            </a:r>
            <a:r>
              <a:rPr lang="ru-RU" sz="4000" i="1" dirty="0" smtClean="0">
                <a:solidFill>
                  <a:srgbClr val="C00000"/>
                </a:solidFill>
              </a:rPr>
              <a:t>Д. Менделеев</a:t>
            </a:r>
            <a:endParaRPr lang="ru-RU" sz="4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255</Words>
  <Application>Microsoft Office PowerPoint</Application>
  <PresentationFormat>Экран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 Где      мы используем    воду?</vt:lpstr>
      <vt:lpstr>ЦЕЛЬ:</vt:lpstr>
      <vt:lpstr>Основа жизни на Земле</vt:lpstr>
      <vt:lpstr>Слайд 4</vt:lpstr>
      <vt:lpstr>Вода:</vt:lpstr>
      <vt:lpstr>Категории применения воды в быту</vt:lpstr>
      <vt:lpstr>Примерное расходование воды одного человека в сутки </vt:lpstr>
      <vt:lpstr>Примерное расходование воды одного человека в сутки </vt:lpstr>
      <vt:lpstr>ПОМНИ:</vt:lpstr>
    </vt:vector>
  </TitlesOfParts>
  <Company>BEST_XP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62</cp:revision>
  <dcterms:created xsi:type="dcterms:W3CDTF">2011-04-06T13:11:11Z</dcterms:created>
  <dcterms:modified xsi:type="dcterms:W3CDTF">2011-05-09T12:13:50Z</dcterms:modified>
</cp:coreProperties>
</file>